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 bookmarkIdSeed="2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80" r:id="rId6"/>
    <p:sldId id="283" r:id="rId7"/>
    <p:sldId id="282" r:id="rId8"/>
    <p:sldId id="279" r:id="rId9"/>
    <p:sldId id="263" r:id="rId10"/>
    <p:sldId id="264" r:id="rId11"/>
    <p:sldId id="276" r:id="rId12"/>
    <p:sldId id="277" r:id="rId13"/>
    <p:sldId id="266" r:id="rId14"/>
    <p:sldId id="265" r:id="rId15"/>
    <p:sldId id="267" r:id="rId16"/>
    <p:sldId id="272" r:id="rId17"/>
    <p:sldId id="274" r:id="rId18"/>
    <p:sldId id="268" r:id="rId19"/>
    <p:sldId id="269" r:id="rId20"/>
    <p:sldId id="271" r:id="rId21"/>
    <p:sldId id="270" r:id="rId22"/>
    <p:sldId id="273" r:id="rId23"/>
    <p:sldId id="275" r:id="rId24"/>
    <p:sldId id="261" r:id="rId25"/>
    <p:sldId id="260" r:id="rId26"/>
    <p:sldId id="278" r:id="rId2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259">
          <p15:clr>
            <a:srgbClr val="A4A3A4"/>
          </p15:clr>
        </p15:guide>
        <p15:guide id="2" pos="1097">
          <p15:clr>
            <a:srgbClr val="9AA0A6"/>
          </p15:clr>
        </p15:guide>
        <p15:guide id="3" orient="horz" pos="569">
          <p15:clr>
            <a:srgbClr val="9AA0A6"/>
          </p15:clr>
        </p15:guide>
        <p15:guide id="4" orient="horz" pos="2203">
          <p15:clr>
            <a:srgbClr val="9AA0A6"/>
          </p15:clr>
        </p15:guide>
        <p15:guide id="5" orient="horz" pos="3643">
          <p15:clr>
            <a:srgbClr val="9AA0A6"/>
          </p15:clr>
        </p15:guide>
        <p15:guide id="6" pos="3187">
          <p15:clr>
            <a:srgbClr val="9AA0A6"/>
          </p15:clr>
        </p15:guide>
        <p15:guide id="7" orient="horz" pos="1124">
          <p15:clr>
            <a:srgbClr val="9AA0A6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gIvRzCcepgbQAvBf8R6GZGJR/1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91F723-479B-40A6-9B6A-6D67D5969CFC}">
  <a:tblStyle styleId="{2791F723-479B-40A6-9B6A-6D67D5969CFC}" styleName="Table_0">
    <a:wholeTbl>
      <a:tcTxStyle b="off" i="off">
        <a:font>
          <a:latin typeface="맑은 고딕"/>
          <a:ea typeface="맑은 고딕"/>
          <a:cs typeface="맑은 고딕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90217AE-6247-480F-990B-29A5120FACD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92" autoAdjust="0"/>
    <p:restoredTop sz="94493" autoAdjust="0"/>
  </p:normalViewPr>
  <p:slideViewPr>
    <p:cSldViewPr snapToGrid="0">
      <p:cViewPr varScale="1">
        <p:scale>
          <a:sx n="81" d="100"/>
          <a:sy n="81" d="100"/>
        </p:scale>
        <p:origin x="115" y="67"/>
      </p:cViewPr>
      <p:guideLst>
        <p:guide pos="2259"/>
        <p:guide pos="1097"/>
        <p:guide orient="horz" pos="569"/>
        <p:guide orient="horz" pos="2203"/>
        <p:guide orient="horz" pos="3643"/>
        <p:guide pos="3187"/>
        <p:guide orient="horz" pos="1124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037e4f5a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gd037e4f5a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0709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037e4f5a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gd037e4f5a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6647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037e4f5a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gd037e4f5a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3570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037e4f5a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gd037e4f5a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52240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037e4f5a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gd037e4f5a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29085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037e4f5a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gd037e4f5a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66583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037e4f5a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gd037e4f5a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525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037e4f5a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gd037e4f5a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42745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037e4f5a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gd037e4f5a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9716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037e4f5a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gd037e4f5a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0635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037e4f5a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gd037e4f5a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53087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037e4f5a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gd037e4f5a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13615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037e4f5a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gd037e4f5a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15140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037e4f5a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gd037e4f5a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94353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037e4f5a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gd037e4f5a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94318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037e4f5a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gd037e4f5a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23292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037e4f5a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gd037e4f5a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9612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037e4f5a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gd037e4f5a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037e4f5a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gd037e4f5a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8893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037e4f5a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gd037e4f5a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5866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037e4f5a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gd037e4f5a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6238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037e4f5a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gd037e4f5a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6694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037e4f5a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gd037e4f5a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8379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037e4f5a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gd037e4f5a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3938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9" name="Google Shape;1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" name="Google Shape;2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6" name="Google Shape;7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2" name="Google Shape;8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5" name="Google Shape;2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6" name="Google Shape;2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8" name="Google Shape;3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7" name="Google Shape;4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6" name="Google Shape;5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4" name="Google Shape;6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dirty="0"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dirty="0"/>
          </a:p>
        </p:txBody>
      </p:sp>
      <p:sp>
        <p:nvSpPr>
          <p:cNvPr id="13" name="Google Shape;13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dirty="0"/>
          </a:p>
        </p:txBody>
      </p:sp>
      <p:sp>
        <p:nvSpPr>
          <p:cNvPr id="14" name="Google Shape;14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0" y="0"/>
            <a:ext cx="12192000" cy="36795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183028" y="3808025"/>
            <a:ext cx="6646500" cy="12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ko-KR" sz="5800" b="1" dirty="0">
                <a:solidFill>
                  <a:srgbClr val="000000"/>
                </a:solidFill>
              </a:rPr>
              <a:t>소프트웨어 공학</a:t>
            </a:r>
            <a:endParaRPr sz="5800" b="1" dirty="0">
              <a:solidFill>
                <a:srgbClr val="000000"/>
              </a:solidFill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183019" y="6066888"/>
            <a:ext cx="87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311600" y="4747875"/>
            <a:ext cx="5671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latin typeface="Malgun Gothic"/>
                <a:ea typeface="Malgun Gothic"/>
                <a:cs typeface="Malgun Gothic"/>
                <a:sym typeface="Malgun Gothic"/>
              </a:rPr>
              <a:t>프로젝트 </a:t>
            </a:r>
            <a:r>
              <a:rPr lang="ko-KR" altLang="en-US" sz="2000" b="1" dirty="0">
                <a:latin typeface="Malgun Gothic"/>
                <a:ea typeface="Malgun Gothic"/>
                <a:cs typeface="Malgun Gothic"/>
                <a:sym typeface="Malgun Gothic"/>
              </a:rPr>
              <a:t>기말발표</a:t>
            </a:r>
            <a:endParaRPr sz="20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9862375" y="3995825"/>
            <a:ext cx="21534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dirty="0">
                <a:latin typeface="Malgun Gothic"/>
                <a:ea typeface="Malgun Gothic"/>
                <a:cs typeface="Malgun Gothic"/>
                <a:sym typeface="Malgun Gothic"/>
              </a:rPr>
              <a:t>#201710912 김지섭</a:t>
            </a:r>
            <a:endParaRPr sz="17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dirty="0">
                <a:latin typeface="Malgun Gothic"/>
                <a:ea typeface="Malgun Gothic"/>
                <a:cs typeface="Malgun Gothic"/>
                <a:sym typeface="Malgun Gothic"/>
              </a:rPr>
              <a:t>#201710901 김석황</a:t>
            </a:r>
            <a:endParaRPr sz="17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dirty="0">
                <a:latin typeface="Malgun Gothic"/>
                <a:ea typeface="Malgun Gothic"/>
                <a:cs typeface="Malgun Gothic"/>
                <a:sym typeface="Malgun Gothic"/>
              </a:rPr>
              <a:t>#201710925 박민주</a:t>
            </a:r>
            <a:endParaRPr sz="17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strike="sngStrike" dirty="0">
                <a:latin typeface="Malgun Gothic"/>
                <a:ea typeface="Malgun Gothic"/>
                <a:cs typeface="Malgun Gothic"/>
                <a:sym typeface="Malgun Gothic"/>
              </a:rPr>
              <a:t>#</a:t>
            </a:r>
            <a:r>
              <a:rPr lang="ko-KR" sz="1700" dirty="0">
                <a:latin typeface="Malgun Gothic"/>
                <a:ea typeface="Malgun Gothic"/>
                <a:cs typeface="Malgun Gothic"/>
                <a:sym typeface="Malgun Gothic"/>
              </a:rPr>
              <a:t>201710927 박성준</a:t>
            </a:r>
            <a:endParaRPr sz="17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dirty="0">
                <a:latin typeface="Malgun Gothic"/>
                <a:ea typeface="Malgun Gothic"/>
                <a:cs typeface="Malgun Gothic"/>
                <a:sym typeface="Malgun Gothic"/>
              </a:rPr>
              <a:t>#201710945 윤성은</a:t>
            </a:r>
            <a:endParaRPr sz="17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311600" y="5736278"/>
            <a:ext cx="822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#컴퓨터과학과 #3조 #상부3조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037e4f5af_0_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 dirty="0"/>
          </a:p>
        </p:txBody>
      </p:sp>
      <p:sp>
        <p:nvSpPr>
          <p:cNvPr id="110" name="Google Shape;110;gd037e4f5af_0_14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1" name="Google Shape;111;gd037e4f5af_0_14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gd037e4f5af_0_14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gd037e4f5af_0_14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gd037e4f5af_0_14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gd037e4f5af_0_14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gd037e4f5af_0_14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A4BFC-C317-4A40-8068-7C9E69DB9D42}"/>
              </a:ext>
            </a:extLst>
          </p:cNvPr>
          <p:cNvSpPr txBox="1"/>
          <p:nvPr/>
        </p:nvSpPr>
        <p:spPr>
          <a:xfrm>
            <a:off x="672801" y="799471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로그아웃 클래스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C79CD7-314E-4582-9470-77F08650A7A5}"/>
              </a:ext>
            </a:extLst>
          </p:cNvPr>
          <p:cNvSpPr txBox="1"/>
          <p:nvPr/>
        </p:nvSpPr>
        <p:spPr>
          <a:xfrm>
            <a:off x="6317145" y="793453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로그아웃 시퀀스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1380AB-56D1-4359-8531-3D6197C52AF8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72801" y="1163051"/>
            <a:ext cx="5400000" cy="504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E307C3-C8F2-4D86-9EC1-D2045CB21AD5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317145" y="1160978"/>
            <a:ext cx="5400000" cy="5040000"/>
          </a:xfrm>
          <a:prstGeom prst="rect">
            <a:avLst/>
          </a:prstGeom>
        </p:spPr>
      </p:pic>
      <p:sp>
        <p:nvSpPr>
          <p:cNvPr id="15" name="Google Shape;118;gd037e4f5af_0_14">
            <a:extLst>
              <a:ext uri="{FF2B5EF4-FFF2-40B4-BE49-F238E27FC236}">
                <a16:creationId xmlns:a16="http://schemas.microsoft.com/office/drawing/2014/main" id="{E4573AEE-4E5A-4E45-8AF3-05511764723C}"/>
              </a:ext>
            </a:extLst>
          </p:cNvPr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Ⅲ</a:t>
            </a:r>
            <a:r>
              <a:rPr lang="ko-KR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6042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037e4f5af_0_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 dirty="0"/>
          </a:p>
        </p:txBody>
      </p:sp>
      <p:sp>
        <p:nvSpPr>
          <p:cNvPr id="110" name="Google Shape;110;gd037e4f5af_0_14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1" name="Google Shape;111;gd037e4f5af_0_14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gd037e4f5af_0_14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gd037e4f5af_0_14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gd037e4f5af_0_14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gd037e4f5af_0_14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gd037e4f5af_0_14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A4BFC-C317-4A40-8068-7C9E69DB9D42}"/>
              </a:ext>
            </a:extLst>
          </p:cNvPr>
          <p:cNvSpPr txBox="1"/>
          <p:nvPr/>
        </p:nvSpPr>
        <p:spPr>
          <a:xfrm>
            <a:off x="672801" y="799471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아이디 찾기 클래스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C79CD7-314E-4582-9470-77F08650A7A5}"/>
              </a:ext>
            </a:extLst>
          </p:cNvPr>
          <p:cNvSpPr txBox="1"/>
          <p:nvPr/>
        </p:nvSpPr>
        <p:spPr>
          <a:xfrm>
            <a:off x="6317145" y="793453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아이디 찾기 시퀀스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B010B0-C6A3-49DF-B13F-490AF9FF88E7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72801" y="1161664"/>
            <a:ext cx="5400000" cy="50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4BF7B1-7582-4289-B611-7D04448B49F6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317145" y="1164129"/>
            <a:ext cx="5400000" cy="5040000"/>
          </a:xfrm>
          <a:prstGeom prst="rect">
            <a:avLst/>
          </a:prstGeom>
        </p:spPr>
      </p:pic>
      <p:sp>
        <p:nvSpPr>
          <p:cNvPr id="15" name="Google Shape;118;gd037e4f5af_0_14">
            <a:extLst>
              <a:ext uri="{FF2B5EF4-FFF2-40B4-BE49-F238E27FC236}">
                <a16:creationId xmlns:a16="http://schemas.microsoft.com/office/drawing/2014/main" id="{DAC557BB-2E0C-43AC-98DA-E99EF46A546F}"/>
              </a:ext>
            </a:extLst>
          </p:cNvPr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Ⅲ</a:t>
            </a:r>
            <a:r>
              <a:rPr lang="ko-KR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1899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037e4f5af_0_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 dirty="0"/>
          </a:p>
        </p:txBody>
      </p:sp>
      <p:sp>
        <p:nvSpPr>
          <p:cNvPr id="110" name="Google Shape;110;gd037e4f5af_0_14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1" name="Google Shape;111;gd037e4f5af_0_14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gd037e4f5af_0_14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gd037e4f5af_0_14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gd037e4f5af_0_14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gd037e4f5af_0_14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gd037e4f5af_0_14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A4BFC-C317-4A40-8068-7C9E69DB9D42}"/>
              </a:ext>
            </a:extLst>
          </p:cNvPr>
          <p:cNvSpPr txBox="1"/>
          <p:nvPr/>
        </p:nvSpPr>
        <p:spPr>
          <a:xfrm>
            <a:off x="672801" y="799471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비밀번호 찾기 클래스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C79CD7-314E-4582-9470-77F08650A7A5}"/>
              </a:ext>
            </a:extLst>
          </p:cNvPr>
          <p:cNvSpPr txBox="1"/>
          <p:nvPr/>
        </p:nvSpPr>
        <p:spPr>
          <a:xfrm>
            <a:off x="6317145" y="793453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비밀번호 찾기 시퀀스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5C611E-D4CC-4700-A6CF-D15356B93D5E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72801" y="1161664"/>
            <a:ext cx="5400000" cy="504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EC28921-2431-4306-957D-0D60597FE293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317145" y="1163860"/>
            <a:ext cx="5400000" cy="5040000"/>
          </a:xfrm>
          <a:prstGeom prst="rect">
            <a:avLst/>
          </a:prstGeom>
        </p:spPr>
      </p:pic>
      <p:sp>
        <p:nvSpPr>
          <p:cNvPr id="15" name="Google Shape;118;gd037e4f5af_0_14">
            <a:extLst>
              <a:ext uri="{FF2B5EF4-FFF2-40B4-BE49-F238E27FC236}">
                <a16:creationId xmlns:a16="http://schemas.microsoft.com/office/drawing/2014/main" id="{1E9E739D-161A-45DD-884D-1ACFA5660D0D}"/>
              </a:ext>
            </a:extLst>
          </p:cNvPr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Ⅲ</a:t>
            </a:r>
            <a:r>
              <a:rPr lang="ko-KR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1117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037e4f5af_0_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 dirty="0"/>
          </a:p>
        </p:txBody>
      </p:sp>
      <p:sp>
        <p:nvSpPr>
          <p:cNvPr id="110" name="Google Shape;110;gd037e4f5af_0_14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1" name="Google Shape;111;gd037e4f5af_0_14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gd037e4f5af_0_14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gd037e4f5af_0_14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gd037e4f5af_0_14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gd037e4f5af_0_14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gd037e4f5af_0_14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A4BFC-C317-4A40-8068-7C9E69DB9D42}"/>
              </a:ext>
            </a:extLst>
          </p:cNvPr>
          <p:cNvSpPr txBox="1"/>
          <p:nvPr/>
        </p:nvSpPr>
        <p:spPr>
          <a:xfrm>
            <a:off x="672801" y="799471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회원 정보 수정 클래스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C79CD7-314E-4582-9470-77F08650A7A5}"/>
              </a:ext>
            </a:extLst>
          </p:cNvPr>
          <p:cNvSpPr txBox="1"/>
          <p:nvPr/>
        </p:nvSpPr>
        <p:spPr>
          <a:xfrm>
            <a:off x="6317145" y="793453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회원 정보 수정 시퀀스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0D220F-0A6B-4D95-A4D8-789B92FD7335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72801" y="1160511"/>
            <a:ext cx="5400000" cy="5040000"/>
          </a:xfrm>
          <a:prstGeom prst="rect">
            <a:avLst/>
          </a:prstGeom>
        </p:spPr>
      </p:pic>
      <p:sp>
        <p:nvSpPr>
          <p:cNvPr id="15" name="Google Shape;118;gd037e4f5af_0_14">
            <a:extLst>
              <a:ext uri="{FF2B5EF4-FFF2-40B4-BE49-F238E27FC236}">
                <a16:creationId xmlns:a16="http://schemas.microsoft.com/office/drawing/2014/main" id="{D1E979E0-73B5-4FBA-9E58-2A9150F6756A}"/>
              </a:ext>
            </a:extLst>
          </p:cNvPr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Ⅲ</a:t>
            </a:r>
            <a:r>
              <a:rPr lang="ko-KR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228B14-332D-42DB-A7F7-5C390A22BFEC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299050" y="1163916"/>
            <a:ext cx="540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45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037e4f5af_0_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 dirty="0"/>
          </a:p>
        </p:txBody>
      </p:sp>
      <p:sp>
        <p:nvSpPr>
          <p:cNvPr id="110" name="Google Shape;110;gd037e4f5af_0_14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1" name="Google Shape;111;gd037e4f5af_0_14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gd037e4f5af_0_14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gd037e4f5af_0_14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gd037e4f5af_0_14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gd037e4f5af_0_14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gd037e4f5af_0_14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A4BFC-C317-4A40-8068-7C9E69DB9D42}"/>
              </a:ext>
            </a:extLst>
          </p:cNvPr>
          <p:cNvSpPr txBox="1"/>
          <p:nvPr/>
        </p:nvSpPr>
        <p:spPr>
          <a:xfrm>
            <a:off x="672801" y="799471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회원 탈퇴 클래스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C79CD7-314E-4582-9470-77F08650A7A5}"/>
              </a:ext>
            </a:extLst>
          </p:cNvPr>
          <p:cNvSpPr txBox="1"/>
          <p:nvPr/>
        </p:nvSpPr>
        <p:spPr>
          <a:xfrm>
            <a:off x="6317145" y="793453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회원 탈퇴 시퀀스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921847-662C-47B1-A285-1570A41AB452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72801" y="1161873"/>
            <a:ext cx="5400000" cy="50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37A079-8966-4C53-BC0D-65A3A9694D3D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317144" y="1160392"/>
            <a:ext cx="5400000" cy="5040000"/>
          </a:xfrm>
          <a:prstGeom prst="rect">
            <a:avLst/>
          </a:prstGeom>
        </p:spPr>
      </p:pic>
      <p:sp>
        <p:nvSpPr>
          <p:cNvPr id="16" name="Google Shape;118;gd037e4f5af_0_14">
            <a:extLst>
              <a:ext uri="{FF2B5EF4-FFF2-40B4-BE49-F238E27FC236}">
                <a16:creationId xmlns:a16="http://schemas.microsoft.com/office/drawing/2014/main" id="{9923C94C-D3D3-447B-80BE-800C781F5688}"/>
              </a:ext>
            </a:extLst>
          </p:cNvPr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Ⅲ</a:t>
            </a:r>
            <a:r>
              <a:rPr lang="ko-KR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4886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037e4f5af_0_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15</a:t>
            </a:fld>
            <a:endParaRPr dirty="0"/>
          </a:p>
        </p:txBody>
      </p:sp>
      <p:sp>
        <p:nvSpPr>
          <p:cNvPr id="110" name="Google Shape;110;gd037e4f5af_0_14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1" name="Google Shape;111;gd037e4f5af_0_14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gd037e4f5af_0_14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gd037e4f5af_0_14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gd037e4f5af_0_14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gd037e4f5af_0_14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gd037e4f5af_0_14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A4BFC-C317-4A40-8068-7C9E69DB9D42}"/>
              </a:ext>
            </a:extLst>
          </p:cNvPr>
          <p:cNvSpPr txBox="1"/>
          <p:nvPr/>
        </p:nvSpPr>
        <p:spPr>
          <a:xfrm>
            <a:off x="672801" y="799471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검색 클래스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C79CD7-314E-4582-9470-77F08650A7A5}"/>
              </a:ext>
            </a:extLst>
          </p:cNvPr>
          <p:cNvSpPr txBox="1"/>
          <p:nvPr/>
        </p:nvSpPr>
        <p:spPr>
          <a:xfrm>
            <a:off x="6317145" y="793453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검색 시퀀스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C3C493-C7DF-4717-9A2D-F3ABAB103A21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65808" y="1165474"/>
            <a:ext cx="5400000" cy="50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BAE5741-48C2-404E-BDCB-11579670F0F8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317145" y="1160225"/>
            <a:ext cx="5400000" cy="5040000"/>
          </a:xfrm>
          <a:prstGeom prst="rect">
            <a:avLst/>
          </a:prstGeom>
        </p:spPr>
      </p:pic>
      <p:sp>
        <p:nvSpPr>
          <p:cNvPr id="15" name="Google Shape;118;gd037e4f5af_0_14">
            <a:extLst>
              <a:ext uri="{FF2B5EF4-FFF2-40B4-BE49-F238E27FC236}">
                <a16:creationId xmlns:a16="http://schemas.microsoft.com/office/drawing/2014/main" id="{3D3F6CF3-3522-4FAC-A32C-FB6376001DA6}"/>
              </a:ext>
            </a:extLst>
          </p:cNvPr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Ⅲ</a:t>
            </a:r>
            <a:r>
              <a:rPr lang="ko-KR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8073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037e4f5af_0_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endParaRPr dirty="0"/>
          </a:p>
        </p:txBody>
      </p:sp>
      <p:sp>
        <p:nvSpPr>
          <p:cNvPr id="110" name="Google Shape;110;gd037e4f5af_0_14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1" name="Google Shape;111;gd037e4f5af_0_14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gd037e4f5af_0_14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gd037e4f5af_0_14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gd037e4f5af_0_14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gd037e4f5af_0_14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gd037e4f5af_0_14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A4BFC-C317-4A40-8068-7C9E69DB9D42}"/>
              </a:ext>
            </a:extLst>
          </p:cNvPr>
          <p:cNvSpPr txBox="1"/>
          <p:nvPr/>
        </p:nvSpPr>
        <p:spPr>
          <a:xfrm>
            <a:off x="672801" y="799471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캠핑장 정보 업로드 클래스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C79CD7-314E-4582-9470-77F08650A7A5}"/>
              </a:ext>
            </a:extLst>
          </p:cNvPr>
          <p:cNvSpPr txBox="1"/>
          <p:nvPr/>
        </p:nvSpPr>
        <p:spPr>
          <a:xfrm>
            <a:off x="6317145" y="793453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캠핑장 정보 업로드 시퀀스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283D69F-7C4E-41F9-B2FC-EDDDB9645B79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17145" y="1160392"/>
            <a:ext cx="5400000" cy="50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487BF2C-EFE9-4115-A874-33E2D791C5F3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72801" y="1160392"/>
            <a:ext cx="5400000" cy="5040000"/>
          </a:xfrm>
          <a:prstGeom prst="rect">
            <a:avLst/>
          </a:prstGeom>
        </p:spPr>
      </p:pic>
      <p:sp>
        <p:nvSpPr>
          <p:cNvPr id="15" name="Google Shape;118;gd037e4f5af_0_14">
            <a:extLst>
              <a:ext uri="{FF2B5EF4-FFF2-40B4-BE49-F238E27FC236}">
                <a16:creationId xmlns:a16="http://schemas.microsoft.com/office/drawing/2014/main" id="{37A8429F-B379-42D3-AB82-5BEB98CA6A35}"/>
              </a:ext>
            </a:extLst>
          </p:cNvPr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Ⅲ</a:t>
            </a:r>
            <a:r>
              <a:rPr lang="ko-KR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2026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037e4f5af_0_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17</a:t>
            </a:fld>
            <a:endParaRPr dirty="0"/>
          </a:p>
        </p:txBody>
      </p:sp>
      <p:sp>
        <p:nvSpPr>
          <p:cNvPr id="110" name="Google Shape;110;gd037e4f5af_0_14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1" name="Google Shape;111;gd037e4f5af_0_14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gd037e4f5af_0_14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gd037e4f5af_0_14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gd037e4f5af_0_14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gd037e4f5af_0_14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gd037e4f5af_0_14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A4BFC-C317-4A40-8068-7C9E69DB9D42}"/>
              </a:ext>
            </a:extLst>
          </p:cNvPr>
          <p:cNvSpPr txBox="1"/>
          <p:nvPr/>
        </p:nvSpPr>
        <p:spPr>
          <a:xfrm>
            <a:off x="672801" y="799471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캠핑장 정보 수정 클래스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C79CD7-314E-4582-9470-77F08650A7A5}"/>
              </a:ext>
            </a:extLst>
          </p:cNvPr>
          <p:cNvSpPr txBox="1"/>
          <p:nvPr/>
        </p:nvSpPr>
        <p:spPr>
          <a:xfrm>
            <a:off x="6317145" y="793453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캠핑장 정보 수정 시퀀스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AB9BB0-487F-4423-9DD8-CFA6EF3E2F57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72801" y="1163368"/>
            <a:ext cx="5400000" cy="50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177F06D-3FAD-466C-B517-140480E6C23D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317145" y="1164398"/>
            <a:ext cx="5400000" cy="5040000"/>
          </a:xfrm>
          <a:prstGeom prst="rect">
            <a:avLst/>
          </a:prstGeom>
        </p:spPr>
      </p:pic>
      <p:sp>
        <p:nvSpPr>
          <p:cNvPr id="15" name="Google Shape;118;gd037e4f5af_0_14">
            <a:extLst>
              <a:ext uri="{FF2B5EF4-FFF2-40B4-BE49-F238E27FC236}">
                <a16:creationId xmlns:a16="http://schemas.microsoft.com/office/drawing/2014/main" id="{F6AAB956-EFA0-47C8-AEBD-B5515E6852D7}"/>
              </a:ext>
            </a:extLst>
          </p:cNvPr>
          <p:cNvSpPr txBox="1"/>
          <p:nvPr/>
        </p:nvSpPr>
        <p:spPr>
          <a:xfrm>
            <a:off x="362902" y="211832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Ⅲ</a:t>
            </a:r>
            <a:r>
              <a:rPr lang="ko-KR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5750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037e4f5af_0_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18</a:t>
            </a:fld>
            <a:endParaRPr dirty="0"/>
          </a:p>
        </p:txBody>
      </p:sp>
      <p:sp>
        <p:nvSpPr>
          <p:cNvPr id="110" name="Google Shape;110;gd037e4f5af_0_14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1" name="Google Shape;111;gd037e4f5af_0_14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gd037e4f5af_0_14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gd037e4f5af_0_14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gd037e4f5af_0_14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gd037e4f5af_0_14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gd037e4f5af_0_14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A4BFC-C317-4A40-8068-7C9E69DB9D42}"/>
              </a:ext>
            </a:extLst>
          </p:cNvPr>
          <p:cNvSpPr txBox="1"/>
          <p:nvPr/>
        </p:nvSpPr>
        <p:spPr>
          <a:xfrm>
            <a:off x="672801" y="799471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예약 클래스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C79CD7-314E-4582-9470-77F08650A7A5}"/>
              </a:ext>
            </a:extLst>
          </p:cNvPr>
          <p:cNvSpPr txBox="1"/>
          <p:nvPr/>
        </p:nvSpPr>
        <p:spPr>
          <a:xfrm>
            <a:off x="6317145" y="793453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예약 시퀀스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0F2484-98A2-4FE3-A978-EDAD455D340F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72801" y="1161664"/>
            <a:ext cx="5400000" cy="504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AA6E93-0B36-44AB-AB46-A959785B794E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317145" y="1161664"/>
            <a:ext cx="5400000" cy="5040000"/>
          </a:xfrm>
          <a:prstGeom prst="rect">
            <a:avLst/>
          </a:prstGeom>
        </p:spPr>
      </p:pic>
      <p:sp>
        <p:nvSpPr>
          <p:cNvPr id="15" name="Google Shape;118;gd037e4f5af_0_14">
            <a:extLst>
              <a:ext uri="{FF2B5EF4-FFF2-40B4-BE49-F238E27FC236}">
                <a16:creationId xmlns:a16="http://schemas.microsoft.com/office/drawing/2014/main" id="{90F84252-AA7B-4276-A43C-72292A2B26FB}"/>
              </a:ext>
            </a:extLst>
          </p:cNvPr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Ⅲ</a:t>
            </a:r>
            <a:r>
              <a:rPr lang="ko-KR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4737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037e4f5af_0_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19</a:t>
            </a:fld>
            <a:endParaRPr dirty="0"/>
          </a:p>
        </p:txBody>
      </p:sp>
      <p:sp>
        <p:nvSpPr>
          <p:cNvPr id="110" name="Google Shape;110;gd037e4f5af_0_14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1" name="Google Shape;111;gd037e4f5af_0_14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gd037e4f5af_0_14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gd037e4f5af_0_14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gd037e4f5af_0_14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gd037e4f5af_0_14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gd037e4f5af_0_14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A4BFC-C317-4A40-8068-7C9E69DB9D42}"/>
              </a:ext>
            </a:extLst>
          </p:cNvPr>
          <p:cNvSpPr txBox="1"/>
          <p:nvPr/>
        </p:nvSpPr>
        <p:spPr>
          <a:xfrm>
            <a:off x="672801" y="799471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예약 조회 클래스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C79CD7-314E-4582-9470-77F08650A7A5}"/>
              </a:ext>
            </a:extLst>
          </p:cNvPr>
          <p:cNvSpPr txBox="1"/>
          <p:nvPr/>
        </p:nvSpPr>
        <p:spPr>
          <a:xfrm>
            <a:off x="6317145" y="793453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예약 조회 시퀀스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8C33F5-C1E8-4B52-95F4-DAC8295AD366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72801" y="1163743"/>
            <a:ext cx="5400000" cy="5040000"/>
          </a:xfrm>
          <a:prstGeom prst="rect">
            <a:avLst/>
          </a:prstGeom>
        </p:spPr>
      </p:pic>
      <p:sp>
        <p:nvSpPr>
          <p:cNvPr id="15" name="Google Shape;118;gd037e4f5af_0_14">
            <a:extLst>
              <a:ext uri="{FF2B5EF4-FFF2-40B4-BE49-F238E27FC236}">
                <a16:creationId xmlns:a16="http://schemas.microsoft.com/office/drawing/2014/main" id="{A56EB471-6349-4EF5-811A-3D6E2404D8BF}"/>
              </a:ext>
            </a:extLst>
          </p:cNvPr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Ⅲ</a:t>
            </a:r>
            <a:r>
              <a:rPr lang="ko-KR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464AA6-86EA-46E9-A932-36366E708B38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299050" y="1160050"/>
            <a:ext cx="540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086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/>
          <p:nvPr/>
        </p:nvSpPr>
        <p:spPr>
          <a:xfrm>
            <a:off x="1206814" y="1612525"/>
            <a:ext cx="10568400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</a:t>
            </a: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어플리케이션 소개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Ⅱ. </a:t>
            </a: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역할 분담</a:t>
            </a:r>
            <a:endParaRPr lang="ko-KR" alt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lang="ko-KR" alt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Ⅲ</a:t>
            </a: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 </a:t>
            </a:r>
            <a:r>
              <a:rPr lang="en-US" alt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클래스 </a:t>
            </a:r>
            <a:r>
              <a:rPr lang="en-US" alt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+</a:t>
            </a: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시퀀스 다이어그램</a:t>
            </a:r>
            <a:r>
              <a:rPr lang="en-US" alt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Ⅳ. </a:t>
            </a: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애로사항</a:t>
            </a:r>
            <a:endParaRPr lang="ko-KR" alt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Ⅴ. </a:t>
            </a: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</a:t>
            </a: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594868" y="528105"/>
            <a:ext cx="126989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 차</a:t>
            </a:r>
            <a:endParaRPr dirty="0"/>
          </a:p>
        </p:txBody>
      </p:sp>
      <p:cxnSp>
        <p:nvCxnSpPr>
          <p:cNvPr id="102" name="Google Shape;102;p2"/>
          <p:cNvCxnSpPr/>
          <p:nvPr/>
        </p:nvCxnSpPr>
        <p:spPr>
          <a:xfrm flipH="1">
            <a:off x="1000156" y="1612536"/>
            <a:ext cx="11400" cy="4245300"/>
          </a:xfrm>
          <a:prstGeom prst="straightConnector1">
            <a:avLst/>
          </a:prstGeom>
          <a:noFill/>
          <a:ln w="44450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3" name="Google Shape;10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 dirty="0"/>
          </a:p>
        </p:txBody>
      </p:sp>
      <p:sp>
        <p:nvSpPr>
          <p:cNvPr id="104" name="Google Shape;104;p2"/>
          <p:cNvSpPr/>
          <p:nvPr/>
        </p:nvSpPr>
        <p:spPr>
          <a:xfrm>
            <a:off x="266700" y="6206068"/>
            <a:ext cx="11658600" cy="7092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037e4f5af_0_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20</a:t>
            </a:fld>
            <a:endParaRPr dirty="0"/>
          </a:p>
        </p:txBody>
      </p:sp>
      <p:sp>
        <p:nvSpPr>
          <p:cNvPr id="110" name="Google Shape;110;gd037e4f5af_0_14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1" name="Google Shape;111;gd037e4f5af_0_14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gd037e4f5af_0_14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gd037e4f5af_0_14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gd037e4f5af_0_14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gd037e4f5af_0_14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gd037e4f5af_0_14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A4BFC-C317-4A40-8068-7C9E69DB9D42}"/>
              </a:ext>
            </a:extLst>
          </p:cNvPr>
          <p:cNvSpPr txBox="1"/>
          <p:nvPr/>
        </p:nvSpPr>
        <p:spPr>
          <a:xfrm>
            <a:off x="672801" y="799471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예약 수정 클래스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C79CD7-314E-4582-9470-77F08650A7A5}"/>
              </a:ext>
            </a:extLst>
          </p:cNvPr>
          <p:cNvSpPr txBox="1"/>
          <p:nvPr/>
        </p:nvSpPr>
        <p:spPr>
          <a:xfrm>
            <a:off x="6317145" y="793453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예약 수정 시퀀스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5CE3C4-D48C-4ACF-8D82-E6842E918E04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08990" y="1163230"/>
            <a:ext cx="5400000" cy="5040000"/>
          </a:xfrm>
          <a:prstGeom prst="rect">
            <a:avLst/>
          </a:prstGeom>
        </p:spPr>
      </p:pic>
      <p:sp>
        <p:nvSpPr>
          <p:cNvPr id="15" name="Google Shape;118;gd037e4f5af_0_14">
            <a:extLst>
              <a:ext uri="{FF2B5EF4-FFF2-40B4-BE49-F238E27FC236}">
                <a16:creationId xmlns:a16="http://schemas.microsoft.com/office/drawing/2014/main" id="{FA99478C-A046-44E2-8C4C-DEAC4A62E2C4}"/>
              </a:ext>
            </a:extLst>
          </p:cNvPr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Ⅲ</a:t>
            </a:r>
            <a:r>
              <a:rPr lang="ko-KR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4F6887-1B25-47F1-91B7-922D9F5B6773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391544" y="1144985"/>
            <a:ext cx="540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11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037e4f5af_0_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21</a:t>
            </a:fld>
            <a:endParaRPr dirty="0"/>
          </a:p>
        </p:txBody>
      </p:sp>
      <p:sp>
        <p:nvSpPr>
          <p:cNvPr id="110" name="Google Shape;110;gd037e4f5af_0_14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1" name="Google Shape;111;gd037e4f5af_0_14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gd037e4f5af_0_14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gd037e4f5af_0_14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gd037e4f5af_0_14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gd037e4f5af_0_14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gd037e4f5af_0_14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A4BFC-C317-4A40-8068-7C9E69DB9D42}"/>
              </a:ext>
            </a:extLst>
          </p:cNvPr>
          <p:cNvSpPr txBox="1"/>
          <p:nvPr/>
        </p:nvSpPr>
        <p:spPr>
          <a:xfrm>
            <a:off x="672801" y="799471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예약 취소 클래스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C79CD7-314E-4582-9470-77F08650A7A5}"/>
              </a:ext>
            </a:extLst>
          </p:cNvPr>
          <p:cNvSpPr txBox="1"/>
          <p:nvPr/>
        </p:nvSpPr>
        <p:spPr>
          <a:xfrm>
            <a:off x="6317145" y="793453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예약 취소 시퀀스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B43E3-D004-4EAB-8ADC-066D01382F9A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65808" y="1163368"/>
            <a:ext cx="5400000" cy="504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0BB405-D167-445D-8385-1C046B4C3E02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317145" y="1161990"/>
            <a:ext cx="5400000" cy="5040000"/>
          </a:xfrm>
          <a:prstGeom prst="rect">
            <a:avLst/>
          </a:prstGeom>
        </p:spPr>
      </p:pic>
      <p:sp>
        <p:nvSpPr>
          <p:cNvPr id="15" name="Google Shape;118;gd037e4f5af_0_14">
            <a:extLst>
              <a:ext uri="{FF2B5EF4-FFF2-40B4-BE49-F238E27FC236}">
                <a16:creationId xmlns:a16="http://schemas.microsoft.com/office/drawing/2014/main" id="{84C21201-8666-47BB-AB74-B49095ACCEA1}"/>
              </a:ext>
            </a:extLst>
          </p:cNvPr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Ⅲ</a:t>
            </a:r>
            <a:r>
              <a:rPr lang="ko-KR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3032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037e4f5af_0_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22</a:t>
            </a:fld>
            <a:endParaRPr dirty="0"/>
          </a:p>
        </p:txBody>
      </p:sp>
      <p:sp>
        <p:nvSpPr>
          <p:cNvPr id="110" name="Google Shape;110;gd037e4f5af_0_14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1" name="Google Shape;111;gd037e4f5af_0_14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gd037e4f5af_0_14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gd037e4f5af_0_14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gd037e4f5af_0_14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gd037e4f5af_0_14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gd037e4f5af_0_14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A4BFC-C317-4A40-8068-7C9E69DB9D42}"/>
              </a:ext>
            </a:extLst>
          </p:cNvPr>
          <p:cNvSpPr txBox="1"/>
          <p:nvPr/>
        </p:nvSpPr>
        <p:spPr>
          <a:xfrm>
            <a:off x="672801" y="799471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예약 관리 클래스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C79CD7-314E-4582-9470-77F08650A7A5}"/>
              </a:ext>
            </a:extLst>
          </p:cNvPr>
          <p:cNvSpPr txBox="1"/>
          <p:nvPr/>
        </p:nvSpPr>
        <p:spPr>
          <a:xfrm>
            <a:off x="6317145" y="793453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예약 관리 시퀀스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26DA51-F556-43B8-86D2-3C9A34DCD43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72801" y="1164466"/>
            <a:ext cx="5400000" cy="504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FE3C231-C0C4-4D49-85CA-1CA0E50D0618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317145" y="1161664"/>
            <a:ext cx="5400000" cy="5040000"/>
          </a:xfrm>
          <a:prstGeom prst="rect">
            <a:avLst/>
          </a:prstGeom>
        </p:spPr>
      </p:pic>
      <p:sp>
        <p:nvSpPr>
          <p:cNvPr id="15" name="Google Shape;118;gd037e4f5af_0_14">
            <a:extLst>
              <a:ext uri="{FF2B5EF4-FFF2-40B4-BE49-F238E27FC236}">
                <a16:creationId xmlns:a16="http://schemas.microsoft.com/office/drawing/2014/main" id="{0DFC32D0-6C68-4417-9ED2-4F0E13C45860}"/>
              </a:ext>
            </a:extLst>
          </p:cNvPr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Ⅲ</a:t>
            </a:r>
            <a:r>
              <a:rPr lang="ko-KR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590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037e4f5af_0_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23</a:t>
            </a:fld>
            <a:endParaRPr dirty="0"/>
          </a:p>
        </p:txBody>
      </p:sp>
      <p:sp>
        <p:nvSpPr>
          <p:cNvPr id="110" name="Google Shape;110;gd037e4f5af_0_14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1" name="Google Shape;111;gd037e4f5af_0_14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gd037e4f5af_0_14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gd037e4f5af_0_14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gd037e4f5af_0_14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gd037e4f5af_0_14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gd037e4f5af_0_14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A4BFC-C317-4A40-8068-7C9E69DB9D42}"/>
              </a:ext>
            </a:extLst>
          </p:cNvPr>
          <p:cNvSpPr txBox="1"/>
          <p:nvPr/>
        </p:nvSpPr>
        <p:spPr>
          <a:xfrm>
            <a:off x="672801" y="799471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예약 승인</a:t>
            </a:r>
            <a:r>
              <a:rPr lang="en-US" altLang="ko-KR" dirty="0"/>
              <a:t>, </a:t>
            </a:r>
            <a:r>
              <a:rPr lang="ko-KR" altLang="en-US" dirty="0"/>
              <a:t>거절 클래스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C79CD7-314E-4582-9470-77F08650A7A5}"/>
              </a:ext>
            </a:extLst>
          </p:cNvPr>
          <p:cNvSpPr txBox="1"/>
          <p:nvPr/>
        </p:nvSpPr>
        <p:spPr>
          <a:xfrm>
            <a:off x="6317145" y="793453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예약 승인</a:t>
            </a:r>
            <a:r>
              <a:rPr lang="en-US" altLang="ko-KR" dirty="0"/>
              <a:t>, </a:t>
            </a:r>
            <a:r>
              <a:rPr lang="ko-KR" altLang="en-US" dirty="0"/>
              <a:t>거절 시퀀스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0407B7-CE76-4174-AF10-8E108020123B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72801" y="1164112"/>
            <a:ext cx="5400000" cy="504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63A0CD1-D189-4DD4-9110-1522F9CDBA90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317145" y="1162677"/>
            <a:ext cx="5400000" cy="5040000"/>
          </a:xfrm>
          <a:prstGeom prst="rect">
            <a:avLst/>
          </a:prstGeom>
        </p:spPr>
      </p:pic>
      <p:sp>
        <p:nvSpPr>
          <p:cNvPr id="15" name="Google Shape;118;gd037e4f5af_0_14">
            <a:extLst>
              <a:ext uri="{FF2B5EF4-FFF2-40B4-BE49-F238E27FC236}">
                <a16:creationId xmlns:a16="http://schemas.microsoft.com/office/drawing/2014/main" id="{50AC78A3-CA0A-4F16-B813-006B53A2AA26}"/>
              </a:ext>
            </a:extLst>
          </p:cNvPr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Ⅲ</a:t>
            </a:r>
            <a:r>
              <a:rPr lang="ko-KR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2724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037e4f5af_0_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24</a:t>
            </a:fld>
            <a:endParaRPr dirty="0"/>
          </a:p>
        </p:txBody>
      </p:sp>
      <p:sp>
        <p:nvSpPr>
          <p:cNvPr id="110" name="Google Shape;110;gd037e4f5af_0_14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1" name="Google Shape;111;gd037e4f5af_0_14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gd037e4f5af_0_14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gd037e4f5af_0_14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gd037e4f5af_0_14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gd037e4f5af_0_14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" name="Google Shape;118;gd037e4f5af_0_14"/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Ⅳ</a:t>
            </a:r>
            <a:r>
              <a:rPr lang="ko-KR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애로 사항</a:t>
            </a:r>
            <a:endParaRPr dirty="0"/>
          </a:p>
        </p:txBody>
      </p:sp>
      <p:sp>
        <p:nvSpPr>
          <p:cNvPr id="122" name="Google Shape;122;gd037e4f5af_0_14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97A82B-607A-476D-8A18-3956175FAE18}"/>
              </a:ext>
            </a:extLst>
          </p:cNvPr>
          <p:cNvSpPr txBox="1"/>
          <p:nvPr/>
        </p:nvSpPr>
        <p:spPr>
          <a:xfrm>
            <a:off x="772384" y="1060477"/>
            <a:ext cx="10524241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김지섭 </a:t>
            </a:r>
            <a:r>
              <a:rPr lang="en-US" altLang="ko-KR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강의 내용</a:t>
            </a:r>
            <a:r>
              <a:rPr lang="ko-KR" altLang="en-US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</a:t>
            </a:r>
            <a:r>
              <a:rPr lang="en-US" altLang="ko-KR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JAVA</a:t>
            </a:r>
            <a:r>
              <a:rPr lang="ko-KR" altLang="en-US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언어로 이루어진 객체지향 설계로 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설명해 주셔서 </a:t>
            </a:r>
            <a:r>
              <a:rPr lang="ko-KR" altLang="en-US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다른 언어 적용의 어려움이 있었습니다</a:t>
            </a:r>
            <a:r>
              <a:rPr lang="en-US" altLang="ko-KR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백엔드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개발도 처음 접하게 되어서 많이 어려웠지만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그래도 개발자가 꿈인 저에게 큰 배움이 되어서 좋은 경험이었습니다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또한 프로젝트 팀장을 맡으며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소통의 중요성과 올바른 방향을 제시해주는 방법을 알게 되어서 좋았습니다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endParaRPr lang="en-US" altLang="ko-KR" sz="14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endParaRPr lang="en-US" altLang="ko-KR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endParaRPr lang="en-US" altLang="ko-KR" dirty="0"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dirty="0" err="1"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김석황</a:t>
            </a:r>
            <a:r>
              <a:rPr lang="ko-KR" altLang="en-US" dirty="0"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</a:t>
            </a:r>
            <a:r>
              <a:rPr lang="en-US" altLang="ko-KR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sz="14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깃허브를</a:t>
            </a:r>
            <a:r>
              <a:rPr lang="ko-KR" altLang="en-US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처음 사용해봐서 프로젝트 초반에 활용하는데 어려움을 겪었습니다</a:t>
            </a:r>
            <a:r>
              <a:rPr lang="en-US" altLang="ko-KR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소프트웨어 공학 프로젝트를 모두가 처음 해보고 예시들도 다양해서 어느 것이 정답에 더 가까운 방법인지 알기 어려웠습니다</a:t>
            </a:r>
            <a:r>
              <a:rPr lang="en-US" altLang="ko-KR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하지만 돌이켜보니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깃허브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트렐로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등등 유익한 도구를 사용할 수 있게 되었고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 경험을 통해 남는게 많은 유익한 수업이었던 것 같습니다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endParaRPr lang="en-US" altLang="ko-KR" sz="14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endParaRPr lang="en-US" altLang="ko-KR" b="1" dirty="0">
              <a:solidFill>
                <a:schemeClr val="dk1"/>
              </a:solidFill>
              <a:latin typeface="Malgun Gothic"/>
              <a:ea typeface="Malgun Gothic"/>
              <a:sym typeface="Malgun Gothic"/>
            </a:endParaRPr>
          </a:p>
          <a:p>
            <a:endParaRPr lang="en-US" altLang="ko-KR" dirty="0"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dirty="0"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박민주</a:t>
            </a:r>
            <a:r>
              <a:rPr lang="en-US" altLang="ko-KR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</a:t>
            </a:r>
            <a:r>
              <a:rPr lang="ko-KR" altLang="en-US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학기를 마치며 생각해보니 </a:t>
            </a:r>
            <a:r>
              <a:rPr lang="en-US" altLang="ko-KR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설계와 구현을 일치시키는 작업이 가장 힘들었던 것 같습니다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변수명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통일부터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DB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연동부터 시작하여 설계에서 고려할 부분이 상당히 많다는 것에 놀라지 않을 수 없었습니다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막학기를 마무리하며 앞으로의 개발자로서 실전 투입에서의 좋은 초석이 된 것 같아 만족스러운 경험이었습니다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 </a:t>
            </a:r>
            <a:endParaRPr lang="en-US" altLang="ko-KR" b="1" dirty="0">
              <a:solidFill>
                <a:schemeClr val="dk1"/>
              </a:solidFill>
              <a:latin typeface="Malgun Gothic"/>
              <a:ea typeface="Malgun Gothic"/>
              <a:sym typeface="Malgun Gothic"/>
            </a:endParaRPr>
          </a:p>
          <a:p>
            <a:endParaRPr lang="en-US" altLang="ko-KR" b="1" dirty="0">
              <a:solidFill>
                <a:schemeClr val="dk1"/>
              </a:solidFill>
              <a:latin typeface="Malgun Gothic"/>
              <a:ea typeface="Malgun Gothic"/>
              <a:sym typeface="Malgun Gothic"/>
            </a:endParaRPr>
          </a:p>
          <a:p>
            <a:endParaRPr lang="en-US" altLang="ko-KR" dirty="0"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dirty="0"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박성준</a:t>
            </a:r>
            <a:r>
              <a:rPr lang="en-US" altLang="ko-KR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</a:t>
            </a:r>
            <a:r>
              <a:rPr lang="ko-KR" altLang="en-US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처음 경험하는 설계라 설계를 기반으로 구현하는데 있어서 많은 어려움이 있었고</a:t>
            </a:r>
            <a:r>
              <a:rPr lang="en-US" altLang="ko-KR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1</a:t>
            </a:r>
            <a:r>
              <a:rPr lang="ko-KR" altLang="en-US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학기라는 짧은 시간안에 최종 결과물을 유도하는 것이 약간 힘든 부분이었습니다</a:t>
            </a:r>
            <a:r>
              <a:rPr lang="en-US" altLang="ko-KR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하지만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팀원들과 함께 소통하며 문제를 해결하면서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개발자의 삶을 잠시나마 엿볼 수 있는 경험이 된 것 같아 좋았습니다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endParaRPr lang="en-US" altLang="ko-KR" sz="14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endParaRPr lang="en-US" altLang="ko-KR" b="1" dirty="0">
              <a:solidFill>
                <a:schemeClr val="dk1"/>
              </a:solidFill>
              <a:latin typeface="Malgun Gothic"/>
              <a:ea typeface="Malgun Gothic"/>
              <a:sym typeface="Malgun Gothic"/>
            </a:endParaRPr>
          </a:p>
          <a:p>
            <a:endParaRPr lang="en-US" altLang="ko-KR" dirty="0"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dirty="0"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윤성은</a:t>
            </a:r>
            <a:r>
              <a:rPr lang="en-US" altLang="ko-KR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설계하는 과정에 있어서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팀원과의 의견 불일치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대면 회의 등 과정에서의 소소한 어려움도 많았고 특히 설계에서 클래스 별로 메소드 설정과 모듈화 과정에서 많이 고민을 했던 것 같습니다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무작정 교수님을 찾아가면서 하나하나 배우며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팀원들과 함께 문제를 해결하며 팀 프로젝트의 중요성을 배울 수 있어서 좋았습니다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lang="en-US" altLang="ko-KR" b="1" dirty="0">
              <a:solidFill>
                <a:schemeClr val="dk1"/>
              </a:solidFill>
              <a:latin typeface="Malgun Gothic"/>
              <a:ea typeface="Malgun Gothic"/>
              <a:sym typeface="Malgun Gothic"/>
            </a:endParaRPr>
          </a:p>
          <a:p>
            <a:endParaRPr lang="en-US" altLang="ko-KR" b="1" dirty="0">
              <a:solidFill>
                <a:schemeClr val="dk1"/>
              </a:solidFill>
              <a:latin typeface="Malgun Gothic"/>
              <a:ea typeface="Malgun Gothic"/>
              <a:sym typeface="Malgun Gothic"/>
            </a:endParaRPr>
          </a:p>
          <a:p>
            <a:r>
              <a:rPr lang="ko-KR" altLang="en-US" dirty="0"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0157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037e4f5af_0_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25</a:t>
            </a:fld>
            <a:endParaRPr dirty="0"/>
          </a:p>
        </p:txBody>
      </p:sp>
      <p:sp>
        <p:nvSpPr>
          <p:cNvPr id="110" name="Google Shape;110;gd037e4f5af_0_14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1" name="Google Shape;111;gd037e4f5af_0_14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gd037e4f5af_0_14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gd037e4f5af_0_14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gd037e4f5af_0_14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gd037e4f5af_0_14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" name="Google Shape;118;gd037e4f5af_0_14"/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Ⅴ</a:t>
            </a:r>
            <a:r>
              <a:rPr lang="ko-KR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</a:t>
            </a:r>
            <a:endParaRPr dirty="0"/>
          </a:p>
        </p:txBody>
      </p:sp>
      <p:sp>
        <p:nvSpPr>
          <p:cNvPr id="122" name="Google Shape;122;gd037e4f5af_0_14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8184A5B-ACF4-4077-AC6D-CDCD83698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" y="2282482"/>
            <a:ext cx="3746174" cy="226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19;gd037e4f5af_0_14">
            <a:extLst>
              <a:ext uri="{FF2B5EF4-FFF2-40B4-BE49-F238E27FC236}">
                <a16:creationId xmlns:a16="http://schemas.microsoft.com/office/drawing/2014/main" id="{6E48BB39-5BCF-4B1A-B3D2-A3121A213BD6}"/>
              </a:ext>
            </a:extLst>
          </p:cNvPr>
          <p:cNvSpPr txBox="1"/>
          <p:nvPr/>
        </p:nvSpPr>
        <p:spPr>
          <a:xfrm>
            <a:off x="621605" y="1175176"/>
            <a:ext cx="5117897" cy="723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dirty="0">
                <a:latin typeface="Malgun Gothic"/>
                <a:ea typeface="Malgun Gothic"/>
                <a:cs typeface="Malgun Gothic"/>
                <a:sym typeface="Malgun Gothic"/>
              </a:rPr>
              <a:t>#</a:t>
            </a:r>
            <a:r>
              <a:rPr lang="en-US" altLang="ko-KR" sz="1700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700" b="1" dirty="0">
                <a:latin typeface="Malgun Gothic"/>
                <a:ea typeface="Malgun Gothic"/>
                <a:cs typeface="Malgun Gothic"/>
                <a:sym typeface="Malgun Gothic"/>
              </a:rPr>
              <a:t>구현 환경 </a:t>
            </a:r>
            <a:endParaRPr lang="en-US" altLang="ko-KR" sz="17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Andriod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Studio, Maria DB, 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Xampp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119;gd037e4f5af_0_14">
            <a:extLst>
              <a:ext uri="{FF2B5EF4-FFF2-40B4-BE49-F238E27FC236}">
                <a16:creationId xmlns:a16="http://schemas.microsoft.com/office/drawing/2014/main" id="{74E6F354-25B1-4E42-845D-26EA87DBE182}"/>
              </a:ext>
            </a:extLst>
          </p:cNvPr>
          <p:cNvSpPr txBox="1"/>
          <p:nvPr/>
        </p:nvSpPr>
        <p:spPr>
          <a:xfrm>
            <a:off x="6225984" y="1175175"/>
            <a:ext cx="2918016" cy="723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dirty="0">
                <a:latin typeface="Malgun Gothic"/>
                <a:ea typeface="Malgun Gothic"/>
                <a:cs typeface="Malgun Gothic"/>
                <a:sym typeface="Malgun Gothic"/>
              </a:rPr>
              <a:t>#</a:t>
            </a:r>
            <a:r>
              <a:rPr lang="en-US" altLang="ko-KR" sz="1700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700" b="1" dirty="0">
                <a:latin typeface="Malgun Gothic"/>
                <a:ea typeface="Malgun Gothic"/>
                <a:cs typeface="Malgun Gothic"/>
                <a:sym typeface="Malgun Gothic"/>
              </a:rPr>
              <a:t>사용 언어</a:t>
            </a:r>
            <a:endParaRPr lang="en-US" altLang="ko-KR" sz="17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JAVA, PHP, XML </a:t>
            </a:r>
            <a:endParaRPr lang="en-US" altLang="ko-KR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6" name="Picture 2" descr="데이터베이스 실습] 마리아디비(MariaDB) 다운로드 및 설치, 정상 설치 확인법">
            <a:extLst>
              <a:ext uri="{FF2B5EF4-FFF2-40B4-BE49-F238E27FC236}">
                <a16:creationId xmlns:a16="http://schemas.microsoft.com/office/drawing/2014/main" id="{A2F9E1CE-FE41-42CD-8E62-1380E85A9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850" y="3916939"/>
            <a:ext cx="1827491" cy="1827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XAMPP - Wikipedia">
            <a:extLst>
              <a:ext uri="{FF2B5EF4-FFF2-40B4-BE49-F238E27FC236}">
                <a16:creationId xmlns:a16="http://schemas.microsoft.com/office/drawing/2014/main" id="{8479B61E-BE92-420E-917B-47E7E1D33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995" y="2850734"/>
            <a:ext cx="1146906" cy="116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ava]Java 개발시 효율적인 입출력 팁 · Ryulth">
            <a:extLst>
              <a:ext uri="{FF2B5EF4-FFF2-40B4-BE49-F238E27FC236}">
                <a16:creationId xmlns:a16="http://schemas.microsoft.com/office/drawing/2014/main" id="{9178A5B5-0195-41EF-B378-82924157C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069" y="2799669"/>
            <a:ext cx="2213068" cy="123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HP - کوانتوم ایران">
            <a:extLst>
              <a:ext uri="{FF2B5EF4-FFF2-40B4-BE49-F238E27FC236}">
                <a16:creationId xmlns:a16="http://schemas.microsoft.com/office/drawing/2014/main" id="{E0896449-1BFD-446A-BDEB-AFF1D3511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4614" y="2792498"/>
            <a:ext cx="2546006" cy="127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Xml 파일 유형, 설명, 인터페이스, 기호 무료 아이콘 의 Hawcons Filetypes Stroke">
            <a:extLst>
              <a:ext uri="{FF2B5EF4-FFF2-40B4-BE49-F238E27FC236}">
                <a16:creationId xmlns:a16="http://schemas.microsoft.com/office/drawing/2014/main" id="{6298844D-1615-4164-AD4E-7FAD4CC51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214" y="4310193"/>
            <a:ext cx="1298771" cy="129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91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037e4f5af_0_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26</a:t>
            </a:fld>
            <a:endParaRPr dirty="0"/>
          </a:p>
        </p:txBody>
      </p:sp>
      <p:sp>
        <p:nvSpPr>
          <p:cNvPr id="110" name="Google Shape;110;gd037e4f5af_0_14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1" name="Google Shape;111;gd037e4f5af_0_14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gd037e4f5af_0_14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gd037e4f5af_0_14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gd037e4f5af_0_14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gd037e4f5af_0_14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gd037e4f5af_0_14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DFD80C-FFA9-40E4-9F9B-6969CCB3E436}"/>
              </a:ext>
            </a:extLst>
          </p:cNvPr>
          <p:cNvSpPr txBox="1"/>
          <p:nvPr/>
        </p:nvSpPr>
        <p:spPr>
          <a:xfrm>
            <a:off x="752687" y="1651307"/>
            <a:ext cx="1052424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dk1"/>
                </a:solidFill>
                <a:latin typeface="Malgun Gothic"/>
                <a:ea typeface="문체부 훈민정음체" panose="02020603020101020101" pitchFamily="18" charset="-127"/>
                <a:sym typeface="Malgun Gothic"/>
              </a:rPr>
              <a:t>감사합니다</a:t>
            </a:r>
            <a:r>
              <a:rPr lang="en-US" altLang="ko-KR" sz="4000" b="1" dirty="0">
                <a:solidFill>
                  <a:schemeClr val="dk1"/>
                </a:solidFill>
                <a:latin typeface="Malgun Gothic"/>
                <a:ea typeface="문체부 훈민정음체" panose="02020603020101020101" pitchFamily="18" charset="-127"/>
                <a:sym typeface="Malgun Gothic"/>
              </a:rPr>
              <a:t>.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문체부 훈민정음체" panose="02020603020101020101" pitchFamily="18" charset="-127"/>
                <a:sym typeface="Malgun Gothic"/>
              </a:rPr>
              <a:t> </a:t>
            </a:r>
            <a:endParaRPr lang="en-US" altLang="ko-KR" b="1" dirty="0">
              <a:solidFill>
                <a:schemeClr val="dk1"/>
              </a:solidFill>
              <a:latin typeface="Malgun Gothic"/>
              <a:ea typeface="Malgun Gothic"/>
              <a:sym typeface="Malgun Gothic"/>
            </a:endParaRPr>
          </a:p>
          <a:p>
            <a:endParaRPr lang="en-US" altLang="ko-KR" b="1" dirty="0">
              <a:solidFill>
                <a:schemeClr val="dk1"/>
              </a:solidFill>
              <a:latin typeface="Malgun Gothic"/>
              <a:ea typeface="Malgun Gothic"/>
              <a:sym typeface="Malgun Gothic"/>
            </a:endParaRPr>
          </a:p>
          <a:p>
            <a:r>
              <a:rPr lang="ko-KR" altLang="en-US" dirty="0"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810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037e4f5af_0_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 dirty="0"/>
          </a:p>
        </p:txBody>
      </p:sp>
      <p:sp>
        <p:nvSpPr>
          <p:cNvPr id="110" name="Google Shape;110;gd037e4f5af_0_14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1" name="Google Shape;111;gd037e4f5af_0_14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gd037e4f5af_0_14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gd037e4f5af_0_14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gd037e4f5af_0_14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gd037e4f5af_0_14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" name="Google Shape;118;gd037e4f5af_0_14"/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어플리케이션 소개</a:t>
            </a:r>
            <a:endParaRPr dirty="0"/>
          </a:p>
        </p:txBody>
      </p:sp>
      <p:sp>
        <p:nvSpPr>
          <p:cNvPr id="122" name="Google Shape;122;gd037e4f5af_0_14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119;gd037e4f5af_0_14">
            <a:extLst>
              <a:ext uri="{FF2B5EF4-FFF2-40B4-BE49-F238E27FC236}">
                <a16:creationId xmlns:a16="http://schemas.microsoft.com/office/drawing/2014/main" id="{E000A4C9-0FAE-48CA-A9A8-C970E66F2A2A}"/>
              </a:ext>
            </a:extLst>
          </p:cNvPr>
          <p:cNvSpPr txBox="1"/>
          <p:nvPr/>
        </p:nvSpPr>
        <p:spPr>
          <a:xfrm>
            <a:off x="782424" y="1094050"/>
            <a:ext cx="10566768" cy="661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dirty="0">
                <a:latin typeface="Malgun Gothic"/>
                <a:ea typeface="Malgun Gothic"/>
                <a:cs typeface="Malgun Gothic"/>
                <a:sym typeface="Malgun Gothic"/>
              </a:rPr>
              <a:t>#</a:t>
            </a:r>
            <a:r>
              <a:rPr lang="en-US" altLang="ko-KR" sz="1700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700" b="1" dirty="0">
                <a:latin typeface="Malgun Gothic"/>
                <a:ea typeface="Malgun Gothic"/>
                <a:cs typeface="Malgun Gothic"/>
                <a:sym typeface="Malgun Gothic"/>
              </a:rPr>
              <a:t>개발 동기 </a:t>
            </a:r>
            <a:endParaRPr lang="en-US" altLang="ko-KR" sz="17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본 어플리케이션은 캠핑장 전용 플랫폼의 부재로 인한 문제를 해결하기 위해 개발되었습니다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</p:txBody>
      </p:sp>
      <p:sp>
        <p:nvSpPr>
          <p:cNvPr id="15" name="Google Shape;119;gd037e4f5af_0_14">
            <a:extLst>
              <a:ext uri="{FF2B5EF4-FFF2-40B4-BE49-F238E27FC236}">
                <a16:creationId xmlns:a16="http://schemas.microsoft.com/office/drawing/2014/main" id="{22794C2E-777D-4C2A-9EEC-E56FB5819740}"/>
              </a:ext>
            </a:extLst>
          </p:cNvPr>
          <p:cNvSpPr txBox="1"/>
          <p:nvPr/>
        </p:nvSpPr>
        <p:spPr>
          <a:xfrm>
            <a:off x="782424" y="1997736"/>
            <a:ext cx="10566768" cy="87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dirty="0">
                <a:latin typeface="Malgun Gothic"/>
                <a:ea typeface="Malgun Gothic"/>
                <a:cs typeface="Malgun Gothic"/>
                <a:sym typeface="Malgun Gothic"/>
              </a:rPr>
              <a:t>#</a:t>
            </a:r>
            <a:r>
              <a:rPr lang="en-US" altLang="ko-KR" sz="1700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700" b="1" dirty="0">
                <a:latin typeface="Malgun Gothic"/>
                <a:ea typeface="Malgun Gothic"/>
                <a:cs typeface="Malgun Gothic"/>
                <a:sym typeface="Malgun Gothic"/>
              </a:rPr>
              <a:t>대표 기능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캠핑장 관리자로 로그인하여 정보 업로드하는 기능 </a:t>
            </a:r>
            <a:endParaRPr lang="en-US" altLang="ko-KR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 - 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고객의 예약 요청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수정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이에 따른 관리자 입장에서의 예약 승인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취소 기능 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119;gd037e4f5af_0_14">
            <a:extLst>
              <a:ext uri="{FF2B5EF4-FFF2-40B4-BE49-F238E27FC236}">
                <a16:creationId xmlns:a16="http://schemas.microsoft.com/office/drawing/2014/main" id="{1ECED71A-F7F2-4D8B-8501-69B5FA8CDFA4}"/>
              </a:ext>
            </a:extLst>
          </p:cNvPr>
          <p:cNvSpPr txBox="1"/>
          <p:nvPr/>
        </p:nvSpPr>
        <p:spPr>
          <a:xfrm>
            <a:off x="812616" y="3027470"/>
            <a:ext cx="10566768" cy="109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dirty="0">
                <a:latin typeface="Malgun Gothic"/>
                <a:ea typeface="Malgun Gothic"/>
                <a:cs typeface="Malgun Gothic"/>
                <a:sym typeface="Malgun Gothic"/>
              </a:rPr>
              <a:t>#</a:t>
            </a:r>
            <a:r>
              <a:rPr lang="en-US" altLang="ko-KR" sz="1700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700" b="1" dirty="0">
                <a:latin typeface="Malgun Gothic"/>
                <a:ea typeface="Malgun Gothic"/>
                <a:cs typeface="Malgun Gothic"/>
                <a:sym typeface="Malgun Gothic"/>
              </a:rPr>
              <a:t>그 외 기능 </a:t>
            </a:r>
            <a:endParaRPr lang="en-US" altLang="ko-KR" sz="17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관리자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/ 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회원의 개인정보를 로그인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로그아웃 기능으로 체계적으로 보호할 수 있다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 - 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고객들은 자신이 원하는 정보를 검색함으로 효율적인 탐색과 예약이 가능하다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 - 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회원 탈퇴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개인정보 수정 기능을 통해 계정 수정 및 삭제가 가능하다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037e4f5af_0_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 dirty="0"/>
          </a:p>
        </p:txBody>
      </p:sp>
      <p:sp>
        <p:nvSpPr>
          <p:cNvPr id="110" name="Google Shape;110;gd037e4f5af_0_14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1" name="Google Shape;111;gd037e4f5af_0_14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gd037e4f5af_0_14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gd037e4f5af_0_14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gd037e4f5af_0_14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gd037e4f5af_0_14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gd037e4f5af_0_14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118;gd037e4f5af_0_14">
            <a:extLst>
              <a:ext uri="{FF2B5EF4-FFF2-40B4-BE49-F238E27FC236}">
                <a16:creationId xmlns:a16="http://schemas.microsoft.com/office/drawing/2014/main" id="{14D84F28-95D3-4CB9-AE00-8CAA25D26DA7}"/>
              </a:ext>
            </a:extLst>
          </p:cNvPr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Ⅱ</a:t>
            </a:r>
            <a:r>
              <a:rPr lang="ko-KR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역할 분담</a:t>
            </a:r>
            <a:endParaRPr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6722CDF-8D4E-46BC-B421-55B9196AC7F2}"/>
              </a:ext>
            </a:extLst>
          </p:cNvPr>
          <p:cNvGrpSpPr/>
          <p:nvPr/>
        </p:nvGrpSpPr>
        <p:grpSpPr>
          <a:xfrm>
            <a:off x="443154" y="1426831"/>
            <a:ext cx="4886021" cy="3300809"/>
            <a:chOff x="518568" y="1426831"/>
            <a:chExt cx="4886021" cy="290007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F9B4C0-D84E-464E-B8B0-71BB00D9C7F3}"/>
                </a:ext>
              </a:extLst>
            </p:cNvPr>
            <p:cNvSpPr txBox="1"/>
            <p:nvPr/>
          </p:nvSpPr>
          <p:spPr>
            <a:xfrm>
              <a:off x="2470333" y="1426831"/>
              <a:ext cx="982493" cy="381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조직도</a:t>
              </a:r>
            </a:p>
          </p:txBody>
        </p:sp>
        <p:pic>
          <p:nvPicPr>
            <p:cNvPr id="18" name="Picture 3">
              <a:extLst>
                <a:ext uri="{FF2B5EF4-FFF2-40B4-BE49-F238E27FC236}">
                  <a16:creationId xmlns:a16="http://schemas.microsoft.com/office/drawing/2014/main" id="{E06638AA-C1FF-4A66-B23C-33DB539B8C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568" y="1961833"/>
              <a:ext cx="4886021" cy="2365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440B96CB-5EB1-41DD-B913-4DD1CC1B83B7}"/>
              </a:ext>
            </a:extLst>
          </p:cNvPr>
          <p:cNvGraphicFramePr>
            <a:graphicFrameLocks noGrp="1"/>
          </p:cNvGraphicFramePr>
          <p:nvPr/>
        </p:nvGraphicFramePr>
        <p:xfrm>
          <a:off x="5739502" y="1426831"/>
          <a:ext cx="5707903" cy="3300811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{775DCB02-9BB8-47FD-8907-85C794F793BA}</a:tableStyleId>
              </a:tblPr>
              <a:tblGrid>
                <a:gridCol w="1465931">
                  <a:extLst>
                    <a:ext uri="{9D8B030D-6E8A-4147-A177-3AD203B41FA5}">
                      <a16:colId xmlns:a16="http://schemas.microsoft.com/office/drawing/2014/main" val="2556073472"/>
                    </a:ext>
                  </a:extLst>
                </a:gridCol>
                <a:gridCol w="1450550">
                  <a:extLst>
                    <a:ext uri="{9D8B030D-6E8A-4147-A177-3AD203B41FA5}">
                      <a16:colId xmlns:a16="http://schemas.microsoft.com/office/drawing/2014/main" val="189162066"/>
                    </a:ext>
                  </a:extLst>
                </a:gridCol>
                <a:gridCol w="2791422">
                  <a:extLst>
                    <a:ext uri="{9D8B030D-6E8A-4147-A177-3AD203B41FA5}">
                      <a16:colId xmlns:a16="http://schemas.microsoft.com/office/drawing/2014/main" val="2669709466"/>
                    </a:ext>
                  </a:extLst>
                </a:gridCol>
              </a:tblGrid>
              <a:tr h="2625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</a:pPr>
                      <a:r>
                        <a:rPr lang="ko-KR" sz="1000" b="1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팀원</a:t>
                      </a:r>
                      <a:endParaRPr lang="ko-KR" sz="1000" b="1" kern="100" dirty="0">
                        <a:solidFill>
                          <a:sysClr val="windowText" lastClr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</a:pPr>
                      <a:r>
                        <a:rPr lang="ko-KR" sz="1000" b="1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역할</a:t>
                      </a:r>
                      <a:endParaRPr lang="ko-KR" sz="1000" b="1" kern="100" dirty="0">
                        <a:solidFill>
                          <a:sysClr val="windowText" lastClr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</a:pPr>
                      <a:r>
                        <a:rPr lang="ko-KR" altLang="en-US" sz="1000" b="1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내용</a:t>
                      </a:r>
                      <a:endParaRPr lang="ko-KR" sz="1000" b="1" kern="100" dirty="0">
                        <a:solidFill>
                          <a:sysClr val="windowText" lastClr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3349281"/>
                  </a:ext>
                </a:extLst>
              </a:tr>
              <a:tr h="5501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</a:pPr>
                      <a:r>
                        <a:rPr lang="ko-KR" sz="1000" kern="100" dirty="0">
                          <a:effectLst/>
                        </a:rPr>
                        <a:t>김지섭</a:t>
                      </a:r>
                      <a:endParaRPr lang="ko-KR" sz="1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</a:pPr>
                      <a:r>
                        <a:rPr lang="en-US" sz="1000" kern="100" dirty="0">
                          <a:effectLst/>
                        </a:rPr>
                        <a:t>PM, </a:t>
                      </a:r>
                      <a:r>
                        <a:rPr lang="ko-KR" sz="1000" kern="100" dirty="0">
                          <a:effectLst/>
                        </a:rPr>
                        <a:t>백엔드</a:t>
                      </a:r>
                      <a:r>
                        <a:rPr lang="en-US" altLang="ko-KR" sz="1000" kern="100" dirty="0">
                          <a:effectLst/>
                        </a:rPr>
                        <a:t>,</a:t>
                      </a:r>
                      <a:r>
                        <a:rPr lang="ko-KR" altLang="en-US" sz="1000" kern="100" dirty="0">
                          <a:effectLst/>
                        </a:rPr>
                        <a:t>기능 개발</a:t>
                      </a:r>
                      <a:endParaRPr lang="ko-KR" sz="1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</a:pPr>
                      <a:r>
                        <a:rPr lang="ko-KR" sz="1000" kern="100" dirty="0">
                          <a:effectLst/>
                        </a:rPr>
                        <a:t>프로젝트의 종합적인 관리</a:t>
                      </a:r>
                      <a:r>
                        <a:rPr lang="en-US" sz="1000" kern="100" dirty="0">
                          <a:effectLst/>
                        </a:rPr>
                        <a:t>, </a:t>
                      </a:r>
                      <a:r>
                        <a:rPr lang="ko-KR" sz="1000" kern="100" dirty="0">
                          <a:effectLst/>
                        </a:rPr>
                        <a:t>통제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</a:pPr>
                      <a:r>
                        <a:rPr lang="ko-KR" sz="1000" kern="100" dirty="0">
                          <a:effectLst/>
                        </a:rPr>
                        <a:t>전체적인 </a:t>
                      </a:r>
                      <a:r>
                        <a:rPr lang="ko-KR" altLang="en-US" sz="1000" kern="100" dirty="0">
                          <a:effectLst/>
                        </a:rPr>
                        <a:t>앱</a:t>
                      </a:r>
                      <a:r>
                        <a:rPr lang="ko-KR" sz="1000" kern="100" dirty="0">
                          <a:effectLst/>
                        </a:rPr>
                        <a:t> 기능 개발</a:t>
                      </a:r>
                      <a:r>
                        <a:rPr lang="en-US" altLang="ko-KR" sz="1000" kern="100" dirty="0">
                          <a:effectLst/>
                        </a:rPr>
                        <a:t> </a:t>
                      </a:r>
                      <a:r>
                        <a:rPr lang="ko-KR" altLang="en-US" sz="1000" kern="100" dirty="0">
                          <a:effectLst/>
                        </a:rPr>
                        <a:t>담당</a:t>
                      </a:r>
                      <a:endParaRPr lang="ko-KR" sz="1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138529"/>
                  </a:ext>
                </a:extLst>
              </a:tr>
              <a:tr h="5501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</a:pPr>
                      <a:r>
                        <a:rPr lang="ko-KR" sz="1000" kern="100" dirty="0">
                          <a:effectLst/>
                        </a:rPr>
                        <a:t>박민주</a:t>
                      </a:r>
                      <a:endParaRPr lang="ko-KR" sz="1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</a:pPr>
                      <a:r>
                        <a:rPr lang="ko-KR" sz="1000" kern="100" dirty="0">
                          <a:effectLst/>
                        </a:rPr>
                        <a:t>프론트 엔드</a:t>
                      </a:r>
                      <a:r>
                        <a:rPr lang="en-US" sz="1000" kern="100" dirty="0">
                          <a:effectLst/>
                        </a:rPr>
                        <a:t>, 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</a:pPr>
                      <a:r>
                        <a:rPr lang="ko-KR" sz="1000" kern="100" dirty="0">
                          <a:effectLst/>
                        </a:rPr>
                        <a:t>설계자</a:t>
                      </a:r>
                      <a:r>
                        <a:rPr lang="en-US" altLang="ko-KR" sz="1000" kern="100" dirty="0">
                          <a:effectLst/>
                        </a:rPr>
                        <a:t>, </a:t>
                      </a:r>
                      <a:r>
                        <a:rPr lang="ko-KR" altLang="en-US" sz="1000" kern="100" dirty="0">
                          <a:effectLst/>
                        </a:rPr>
                        <a:t>기능 개발</a:t>
                      </a:r>
                      <a:endParaRPr lang="ko-KR" sz="1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</a:pPr>
                      <a:r>
                        <a:rPr lang="ko-KR" altLang="en-US" sz="1000" kern="100" dirty="0">
                          <a:effectLst/>
                        </a:rPr>
                        <a:t>앱</a:t>
                      </a:r>
                      <a:r>
                        <a:rPr lang="ko-KR" sz="1000" kern="100" dirty="0">
                          <a:effectLst/>
                        </a:rPr>
                        <a:t> 디자인</a:t>
                      </a:r>
                      <a:r>
                        <a:rPr lang="en-US" altLang="ko-KR" sz="1000" kern="100" dirty="0">
                          <a:effectLst/>
                        </a:rPr>
                        <a:t> </a:t>
                      </a:r>
                      <a:r>
                        <a:rPr lang="ko-KR" altLang="en-US" sz="1000" kern="100" dirty="0">
                          <a:effectLst/>
                        </a:rPr>
                        <a:t>및 기능</a:t>
                      </a:r>
                      <a:r>
                        <a:rPr lang="ko-KR" sz="1000" kern="100" dirty="0">
                          <a:effectLst/>
                        </a:rPr>
                        <a:t> 개발</a:t>
                      </a:r>
                      <a:r>
                        <a:rPr lang="en-US" altLang="ko-KR" sz="1000" kern="100" dirty="0">
                          <a:effectLst/>
                        </a:rPr>
                        <a:t> 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</a:pPr>
                      <a:r>
                        <a:rPr lang="ko-KR" sz="1000" kern="100" dirty="0">
                          <a:effectLst/>
                        </a:rPr>
                        <a:t>프로젝트 설계</a:t>
                      </a:r>
                      <a:r>
                        <a:rPr lang="en-US" altLang="ko-KR" sz="1000" kern="100" dirty="0">
                          <a:effectLst/>
                        </a:rPr>
                        <a:t> </a:t>
                      </a:r>
                      <a:r>
                        <a:rPr lang="ko-KR" sz="1000" kern="100" dirty="0">
                          <a:effectLst/>
                        </a:rPr>
                        <a:t>담당</a:t>
                      </a:r>
                      <a:endParaRPr lang="ko-KR" sz="1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495734"/>
                  </a:ext>
                </a:extLst>
              </a:tr>
              <a:tr h="5501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</a:pPr>
                      <a:r>
                        <a:rPr lang="ko-KR" sz="1000" kern="100" dirty="0">
                          <a:effectLst/>
                        </a:rPr>
                        <a:t>윤성은</a:t>
                      </a:r>
                      <a:endParaRPr lang="ko-KR" sz="1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</a:pPr>
                      <a:r>
                        <a:rPr lang="en-US" sz="1000" kern="100" dirty="0">
                          <a:effectLst/>
                        </a:rPr>
                        <a:t>QA (</a:t>
                      </a:r>
                      <a:r>
                        <a:rPr lang="ko-KR" sz="1000" kern="100" dirty="0">
                          <a:effectLst/>
                        </a:rPr>
                        <a:t>품질관리</a:t>
                      </a:r>
                      <a:r>
                        <a:rPr lang="en-US" sz="1000" kern="100" dirty="0">
                          <a:effectLst/>
                        </a:rPr>
                        <a:t>), 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</a:pPr>
                      <a:r>
                        <a:rPr lang="ko-KR" sz="1000" kern="100" dirty="0">
                          <a:effectLst/>
                        </a:rPr>
                        <a:t>백엔드</a:t>
                      </a:r>
                      <a:endParaRPr lang="ko-KR" sz="1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</a:pPr>
                      <a:r>
                        <a:rPr lang="ko-KR" sz="1000" kern="100" dirty="0">
                          <a:effectLst/>
                        </a:rPr>
                        <a:t>프로그램 품질 관리 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</a:pPr>
                      <a:r>
                        <a:rPr lang="ko-KR" altLang="en-US" sz="1000" kern="100" dirty="0">
                          <a:effectLst/>
                        </a:rPr>
                        <a:t>프로젝트 설계 담당</a:t>
                      </a:r>
                      <a:r>
                        <a:rPr lang="ko-KR" sz="1000" kern="100" dirty="0">
                          <a:effectLst/>
                        </a:rPr>
                        <a:t> </a:t>
                      </a:r>
                      <a:endParaRPr lang="ko-KR" sz="1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225315"/>
                  </a:ext>
                </a:extLst>
              </a:tr>
              <a:tr h="83768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</a:pPr>
                      <a:r>
                        <a:rPr lang="ko-KR" sz="1000" kern="100" dirty="0">
                          <a:effectLst/>
                        </a:rPr>
                        <a:t>박성준</a:t>
                      </a:r>
                      <a:endParaRPr lang="ko-KR" sz="1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</a:pPr>
                      <a:r>
                        <a:rPr lang="ko-KR" sz="1000" kern="100" dirty="0">
                          <a:effectLst/>
                        </a:rPr>
                        <a:t>산출물 관리자</a:t>
                      </a:r>
                      <a:r>
                        <a:rPr lang="en-US" sz="1000" kern="100" dirty="0">
                          <a:effectLst/>
                        </a:rPr>
                        <a:t>, 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</a:pPr>
                      <a:r>
                        <a:rPr lang="ko-KR" sz="1000" kern="100" dirty="0">
                          <a:effectLst/>
                        </a:rPr>
                        <a:t>회의록 작성</a:t>
                      </a:r>
                      <a:r>
                        <a:rPr lang="en-US" sz="1000" kern="100" dirty="0">
                          <a:effectLst/>
                        </a:rPr>
                        <a:t>,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</a:pPr>
                      <a:r>
                        <a:rPr lang="ko-KR" sz="1000" kern="100" dirty="0">
                          <a:effectLst/>
                        </a:rPr>
                        <a:t>프론트 엔드 </a:t>
                      </a:r>
                      <a:endParaRPr lang="ko-KR" sz="1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</a:pPr>
                      <a:r>
                        <a:rPr lang="ko-KR" sz="1000" kern="100" dirty="0">
                          <a:effectLst/>
                        </a:rPr>
                        <a:t>문서 산출물 종합적 관리 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</a:pPr>
                      <a:r>
                        <a:rPr lang="ko-KR" sz="1000" kern="100" dirty="0">
                          <a:effectLst/>
                        </a:rPr>
                        <a:t>웹사이트 디자인 개발</a:t>
                      </a:r>
                      <a:endParaRPr lang="en-US" altLang="ko-KR" sz="1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</a:pPr>
                      <a:r>
                        <a:rPr lang="ko-KR" altLang="en-US" sz="1000" kern="100" dirty="0">
                          <a:effectLst/>
                        </a:rPr>
                        <a:t>프로젝트 설계 담당</a:t>
                      </a:r>
                      <a:endParaRPr lang="en-US" altLang="ko-KR" sz="1000" kern="100" dirty="0">
                        <a:effectLst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0730769"/>
                  </a:ext>
                </a:extLst>
              </a:tr>
              <a:tr h="5501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</a:pPr>
                      <a:r>
                        <a:rPr lang="ko-KR" sz="1000" kern="100" dirty="0">
                          <a:effectLst/>
                        </a:rPr>
                        <a:t>김석황</a:t>
                      </a:r>
                      <a:endParaRPr lang="ko-KR" sz="1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</a:pPr>
                      <a:r>
                        <a:rPr lang="ko-KR" sz="1000" b="0" kern="100" dirty="0">
                          <a:effectLst/>
                        </a:rPr>
                        <a:t>수정사항 검토</a:t>
                      </a:r>
                      <a:r>
                        <a:rPr lang="en-US" sz="1000" b="0" kern="100" dirty="0">
                          <a:effectLst/>
                        </a:rPr>
                        <a:t>,</a:t>
                      </a:r>
                      <a:endParaRPr lang="ko-KR" sz="1000" b="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</a:pPr>
                      <a:r>
                        <a:rPr lang="ko-KR" sz="1000" b="0" kern="100" dirty="0">
                          <a:effectLst/>
                        </a:rPr>
                        <a:t>백엔드</a:t>
                      </a:r>
                      <a:endParaRPr lang="ko-KR" sz="1000" b="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</a:pPr>
                      <a:r>
                        <a:rPr lang="ko-KR" sz="1000" kern="100" dirty="0">
                          <a:effectLst/>
                        </a:rPr>
                        <a:t>전체적인 웹사이트 </a:t>
                      </a:r>
                      <a:r>
                        <a:rPr lang="ko-KR" altLang="en-US" sz="1000" kern="100" dirty="0">
                          <a:effectLst/>
                        </a:rPr>
                        <a:t>서버</a:t>
                      </a:r>
                      <a:r>
                        <a:rPr lang="ko-KR" sz="1000" kern="100" dirty="0">
                          <a:effectLst/>
                        </a:rPr>
                        <a:t> 개발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</a:pPr>
                      <a:r>
                        <a:rPr lang="ko-KR" sz="1000" kern="100" dirty="0">
                          <a:effectLst/>
                        </a:rPr>
                        <a:t>산출물 제출 전 문서사항 검토 </a:t>
                      </a:r>
                      <a:endParaRPr lang="ko-KR" sz="1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8447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6164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037e4f5af_0_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 dirty="0"/>
          </a:p>
        </p:txBody>
      </p:sp>
      <p:sp>
        <p:nvSpPr>
          <p:cNvPr id="110" name="Google Shape;110;gd037e4f5af_0_14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1" name="Google Shape;111;gd037e4f5af_0_14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gd037e4f5af_0_14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gd037e4f5af_0_14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gd037e4f5af_0_14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gd037e4f5af_0_14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gd037e4f5af_0_14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A4BFC-C317-4A40-8068-7C9E69DB9D42}"/>
              </a:ext>
            </a:extLst>
          </p:cNvPr>
          <p:cNvSpPr txBox="1"/>
          <p:nvPr/>
        </p:nvSpPr>
        <p:spPr>
          <a:xfrm>
            <a:off x="672801" y="799471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DB</a:t>
            </a:r>
            <a:r>
              <a:rPr lang="ko-KR" altLang="en-US" dirty="0"/>
              <a:t>설계 </a:t>
            </a:r>
          </a:p>
        </p:txBody>
      </p:sp>
      <p:sp>
        <p:nvSpPr>
          <p:cNvPr id="15" name="Google Shape;118;gd037e4f5af_0_14">
            <a:extLst>
              <a:ext uri="{FF2B5EF4-FFF2-40B4-BE49-F238E27FC236}">
                <a16:creationId xmlns:a16="http://schemas.microsoft.com/office/drawing/2014/main" id="{50AC78A3-CA0A-4F16-B813-006B53A2AA26}"/>
              </a:ext>
            </a:extLst>
          </p:cNvPr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Ⅲ</a:t>
            </a:r>
            <a:r>
              <a:rPr lang="ko-KR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endParaRPr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8663462-6226-42BD-9140-93DB90485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08" y="1276335"/>
            <a:ext cx="10621800" cy="430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582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037e4f5af_0_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 dirty="0"/>
          </a:p>
        </p:txBody>
      </p:sp>
      <p:sp>
        <p:nvSpPr>
          <p:cNvPr id="110" name="Google Shape;110;gd037e4f5af_0_14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1" name="Google Shape;111;gd037e4f5af_0_14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gd037e4f5af_0_14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gd037e4f5af_0_14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gd037e4f5af_0_14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gd037e4f5af_0_14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gd037e4f5af_0_14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A4BFC-C317-4A40-8068-7C9E69DB9D42}"/>
              </a:ext>
            </a:extLst>
          </p:cNvPr>
          <p:cNvSpPr txBox="1"/>
          <p:nvPr/>
        </p:nvSpPr>
        <p:spPr>
          <a:xfrm>
            <a:off x="672801" y="799471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DB</a:t>
            </a:r>
            <a:r>
              <a:rPr lang="ko-KR" altLang="en-US" dirty="0"/>
              <a:t>설계 </a:t>
            </a:r>
          </a:p>
        </p:txBody>
      </p:sp>
      <p:sp>
        <p:nvSpPr>
          <p:cNvPr id="15" name="Google Shape;118;gd037e4f5af_0_14">
            <a:extLst>
              <a:ext uri="{FF2B5EF4-FFF2-40B4-BE49-F238E27FC236}">
                <a16:creationId xmlns:a16="http://schemas.microsoft.com/office/drawing/2014/main" id="{50AC78A3-CA0A-4F16-B813-006B53A2AA26}"/>
              </a:ext>
            </a:extLst>
          </p:cNvPr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Ⅲ</a:t>
            </a:r>
            <a:r>
              <a:rPr lang="ko-KR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98A1E1-4DB3-4021-ACDD-B6DF4173D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64" y="1131390"/>
            <a:ext cx="10601236" cy="502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70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037e4f5af_0_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 dirty="0"/>
          </a:p>
        </p:txBody>
      </p:sp>
      <p:sp>
        <p:nvSpPr>
          <p:cNvPr id="110" name="Google Shape;110;gd037e4f5af_0_14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1" name="Google Shape;111;gd037e4f5af_0_14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gd037e4f5af_0_14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gd037e4f5af_0_14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gd037e4f5af_0_14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gd037e4f5af_0_14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gd037e4f5af_0_14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A4BFC-C317-4A40-8068-7C9E69DB9D42}"/>
              </a:ext>
            </a:extLst>
          </p:cNvPr>
          <p:cNvSpPr txBox="1"/>
          <p:nvPr/>
        </p:nvSpPr>
        <p:spPr>
          <a:xfrm>
            <a:off x="672801" y="799471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DB</a:t>
            </a:r>
            <a:r>
              <a:rPr lang="ko-KR" altLang="en-US" dirty="0"/>
              <a:t>설계 </a:t>
            </a:r>
          </a:p>
        </p:txBody>
      </p:sp>
      <p:sp>
        <p:nvSpPr>
          <p:cNvPr id="15" name="Google Shape;118;gd037e4f5af_0_14">
            <a:extLst>
              <a:ext uri="{FF2B5EF4-FFF2-40B4-BE49-F238E27FC236}">
                <a16:creationId xmlns:a16="http://schemas.microsoft.com/office/drawing/2014/main" id="{50AC78A3-CA0A-4F16-B813-006B53A2AA26}"/>
              </a:ext>
            </a:extLst>
          </p:cNvPr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Ⅲ</a:t>
            </a:r>
            <a:r>
              <a:rPr lang="ko-KR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AF3C72-25A9-4A43-8A5D-D438753FB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05" y="1357468"/>
            <a:ext cx="10764013" cy="439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72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037e4f5af_0_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 dirty="0"/>
          </a:p>
        </p:txBody>
      </p:sp>
      <p:sp>
        <p:nvSpPr>
          <p:cNvPr id="110" name="Google Shape;110;gd037e4f5af_0_14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1" name="Google Shape;111;gd037e4f5af_0_14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gd037e4f5af_0_14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gd037e4f5af_0_14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gd037e4f5af_0_14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gd037e4f5af_0_14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" name="Google Shape;118;gd037e4f5af_0_14"/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Ⅲ</a:t>
            </a:r>
            <a:r>
              <a:rPr lang="ko-KR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endParaRPr dirty="0"/>
          </a:p>
        </p:txBody>
      </p:sp>
      <p:sp>
        <p:nvSpPr>
          <p:cNvPr id="122" name="Google Shape;122;gd037e4f5af_0_14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19068F-5959-4FCF-8892-1E89E2D6F805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72801" y="1161890"/>
            <a:ext cx="5400000" cy="504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DA4BFC-C317-4A40-8068-7C9E69DB9D42}"/>
              </a:ext>
            </a:extLst>
          </p:cNvPr>
          <p:cNvSpPr txBox="1"/>
          <p:nvPr/>
        </p:nvSpPr>
        <p:spPr>
          <a:xfrm>
            <a:off x="672801" y="799471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회원가입 클래스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202D49-7ED6-4980-A290-993B638AFCE3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317145" y="1163496"/>
            <a:ext cx="5400000" cy="504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3C79CD7-314E-4582-9470-77F08650A7A5}"/>
              </a:ext>
            </a:extLst>
          </p:cNvPr>
          <p:cNvSpPr txBox="1"/>
          <p:nvPr/>
        </p:nvSpPr>
        <p:spPr>
          <a:xfrm>
            <a:off x="6317145" y="793453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회원가입 시퀀스</a:t>
            </a:r>
          </a:p>
        </p:txBody>
      </p:sp>
    </p:spTree>
    <p:extLst>
      <p:ext uri="{BB962C8B-B14F-4D97-AF65-F5344CB8AC3E}">
        <p14:creationId xmlns:p14="http://schemas.microsoft.com/office/powerpoint/2010/main" val="991618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037e4f5af_0_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 dirty="0"/>
          </a:p>
        </p:txBody>
      </p:sp>
      <p:sp>
        <p:nvSpPr>
          <p:cNvPr id="110" name="Google Shape;110;gd037e4f5af_0_14"/>
          <p:cNvSpPr/>
          <p:nvPr/>
        </p:nvSpPr>
        <p:spPr>
          <a:xfrm>
            <a:off x="266700" y="6206068"/>
            <a:ext cx="11658600" cy="70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1" name="Google Shape;111;gd037e4f5af_0_14"/>
          <p:cNvCxnSpPr/>
          <p:nvPr/>
        </p:nvCxnSpPr>
        <p:spPr>
          <a:xfrm>
            <a:off x="621605" y="726004"/>
            <a:ext cx="10825800" cy="0"/>
          </a:xfrm>
          <a:prstGeom prst="straightConnector1">
            <a:avLst/>
          </a:prstGeom>
          <a:noFill/>
          <a:ln w="34925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gd037e4f5af_0_14"/>
          <p:cNvSpPr/>
          <p:nvPr/>
        </p:nvSpPr>
        <p:spPr>
          <a:xfrm>
            <a:off x="5963808" y="670875"/>
            <a:ext cx="102000" cy="102600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gd037e4f5af_0_14"/>
          <p:cNvSpPr/>
          <p:nvPr/>
        </p:nvSpPr>
        <p:spPr>
          <a:xfrm>
            <a:off x="57408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gd037e4f5af_0_14"/>
          <p:cNvSpPr/>
          <p:nvPr/>
        </p:nvSpPr>
        <p:spPr>
          <a:xfrm>
            <a:off x="8669342" y="67301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gd037e4f5af_0_14"/>
          <p:cNvSpPr/>
          <p:nvPr/>
        </p:nvSpPr>
        <p:spPr>
          <a:xfrm>
            <a:off x="11385618" y="670875"/>
            <a:ext cx="102000" cy="1026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gd037e4f5af_0_14"/>
          <p:cNvSpPr/>
          <p:nvPr/>
        </p:nvSpPr>
        <p:spPr>
          <a:xfrm>
            <a:off x="3258274" y="672729"/>
            <a:ext cx="102000" cy="102600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A4BFC-C317-4A40-8068-7C9E69DB9D42}"/>
              </a:ext>
            </a:extLst>
          </p:cNvPr>
          <p:cNvSpPr txBox="1"/>
          <p:nvPr/>
        </p:nvSpPr>
        <p:spPr>
          <a:xfrm>
            <a:off x="672801" y="799471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로그인 클래스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C79CD7-314E-4582-9470-77F08650A7A5}"/>
              </a:ext>
            </a:extLst>
          </p:cNvPr>
          <p:cNvSpPr txBox="1"/>
          <p:nvPr/>
        </p:nvSpPr>
        <p:spPr>
          <a:xfrm>
            <a:off x="6317145" y="793453"/>
            <a:ext cx="3509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로그인 시퀀스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93FE67D-D893-441A-8A38-D8D25DE6371E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17145" y="1164030"/>
            <a:ext cx="5400000" cy="50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3AF2118-79A7-4357-B22B-1B75C9695CE0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72801" y="1157934"/>
            <a:ext cx="5400000" cy="5040000"/>
          </a:xfrm>
          <a:prstGeom prst="rect">
            <a:avLst/>
          </a:prstGeom>
        </p:spPr>
      </p:pic>
      <p:sp>
        <p:nvSpPr>
          <p:cNvPr id="16" name="Google Shape;118;gd037e4f5af_0_14">
            <a:extLst>
              <a:ext uri="{FF2B5EF4-FFF2-40B4-BE49-F238E27FC236}">
                <a16:creationId xmlns:a16="http://schemas.microsoft.com/office/drawing/2014/main" id="{A55BD8AE-A094-4CEC-A8D0-AEC3742116BD}"/>
              </a:ext>
            </a:extLst>
          </p:cNvPr>
          <p:cNvSpPr txBox="1"/>
          <p:nvPr/>
        </p:nvSpPr>
        <p:spPr>
          <a:xfrm>
            <a:off x="362902" y="214161"/>
            <a:ext cx="53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Ⅲ</a:t>
            </a:r>
            <a:r>
              <a:rPr lang="ko-KR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7791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</TotalTime>
  <Words>690</Words>
  <Application>Microsoft Office PowerPoint</Application>
  <PresentationFormat>와이드스크린</PresentationFormat>
  <Paragraphs>163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HY헤드라인M</vt:lpstr>
      <vt:lpstr>돋움</vt:lpstr>
      <vt:lpstr>맑은 고딕</vt:lpstr>
      <vt:lpstr>맑은 고딕</vt:lpstr>
      <vt:lpstr>문체부 훈민정음체</vt:lpstr>
      <vt:lpstr>바탕</vt:lpstr>
      <vt:lpstr>Arial</vt:lpstr>
      <vt:lpstr>Office 테마</vt:lpstr>
      <vt:lpstr>소프트웨어 공학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소프트웨어 공학</dc:title>
  <dc:creator>지섭 김</dc:creator>
  <cp:lastModifiedBy>김 석황</cp:lastModifiedBy>
  <cp:revision>42</cp:revision>
  <dcterms:created xsi:type="dcterms:W3CDTF">2021-03-07T23:47:11Z</dcterms:created>
  <dcterms:modified xsi:type="dcterms:W3CDTF">2021-06-21T08:21:03Z</dcterms:modified>
</cp:coreProperties>
</file>